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70" r:id="rId4"/>
    <p:sldId id="271" r:id="rId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599" autoAdjust="0"/>
  </p:normalViewPr>
  <p:slideViewPr>
    <p:cSldViewPr>
      <p:cViewPr varScale="1">
        <p:scale>
          <a:sx n="120" d="100"/>
          <a:sy n="120" d="100"/>
        </p:scale>
        <p:origin x="120" y="25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4/12/2021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4/12/2021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4/12/2021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4/12/2021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4/12/2021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4/12/2021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4/12/2021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4/12/2021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4/12/2021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4/12/2021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4/12/2021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4/12/2021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>
                <a:latin typeface="Bradley Hand ITC" panose="03070402050302030203" pitchFamily="66" charset="0"/>
              </a:rPr>
              <a:t>Analyzing Author’s Style</a:t>
            </a:r>
            <a:endParaRPr lang="en-US" sz="6000" b="1" dirty="0">
              <a:latin typeface="Bradley Hand ITC" panose="03070402050302030203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Bradley Hand ITC" panose="03070402050302030203" pitchFamily="66" charset="0"/>
              </a:rPr>
              <a:t>Concepts, Key Points, Practice</a:t>
            </a:r>
            <a:endParaRPr lang="en-US" sz="3200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Bradley Hand ITC" panose="03070402050302030203" pitchFamily="66" charset="0"/>
              </a:rPr>
              <a:t>Concepts to Consider with Writing Style</a:t>
            </a:r>
            <a:endParaRPr lang="en-US" sz="4000" dirty="0">
              <a:latin typeface="Bradley Hand ITC" panose="03070402050302030203" pitchFamily="66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Bradley Hand ITC" panose="03070402050302030203" pitchFamily="66" charset="0"/>
              </a:rPr>
              <a:t>Analyzing author's style involves understanding the particular way a piece is written.</a:t>
            </a:r>
          </a:p>
          <a:p>
            <a:r>
              <a:rPr lang="en-US" sz="2800" dirty="0">
                <a:latin typeface="Bradley Hand ITC" panose="03070402050302030203" pitchFamily="66" charset="0"/>
              </a:rPr>
              <a:t>Style in writing is not </a:t>
            </a:r>
            <a:r>
              <a:rPr lang="en-US" sz="2800" i="1" dirty="0">
                <a:latin typeface="Bradley Hand ITC" panose="03070402050302030203" pitchFamily="66" charset="0"/>
              </a:rPr>
              <a:t>what</a:t>
            </a:r>
            <a:r>
              <a:rPr lang="en-US" sz="2800" dirty="0">
                <a:latin typeface="Bradley Hand ITC" panose="03070402050302030203" pitchFamily="66" charset="0"/>
              </a:rPr>
              <a:t> is said but </a:t>
            </a:r>
            <a:r>
              <a:rPr lang="en-US" sz="2800" i="1" dirty="0">
                <a:latin typeface="Bradley Hand ITC" panose="03070402050302030203" pitchFamily="66" charset="0"/>
              </a:rPr>
              <a:t>how</a:t>
            </a:r>
            <a:r>
              <a:rPr lang="en-US" sz="2800" dirty="0">
                <a:latin typeface="Bradley Hand ITC" panose="03070402050302030203" pitchFamily="66" charset="0"/>
              </a:rPr>
              <a:t> it is said.</a:t>
            </a:r>
          </a:p>
          <a:p>
            <a:r>
              <a:rPr lang="en-US" sz="2800" dirty="0">
                <a:latin typeface="Bradley Hand ITC" panose="03070402050302030203" pitchFamily="66" charset="0"/>
              </a:rPr>
              <a:t>Analyzing author's style involves analyzing the writer's unique way of communicating ideas.</a:t>
            </a:r>
          </a:p>
          <a:p>
            <a:r>
              <a:rPr lang="en-US" sz="2800" dirty="0">
                <a:latin typeface="Bradley Hand ITC" panose="03070402050302030203" pitchFamily="66" charset="0"/>
              </a:rPr>
              <a:t>Styles in writing are created deliberately by the author to convey a specific mood or effect.</a:t>
            </a:r>
            <a:endParaRPr lang="en-US" sz="2800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u="sng" dirty="0">
                <a:latin typeface="Bradley Hand ITC" panose="03070402050302030203" pitchFamily="66" charset="0"/>
              </a:rPr>
              <a:t>Key Aspects in Analyzing Author’s Style</a:t>
            </a:r>
            <a:r>
              <a:rPr lang="en-US" sz="3600" b="1" dirty="0">
                <a:latin typeface="Bradley Hand ITC" panose="03070402050302030203" pitchFamily="66" charset="0"/>
              </a:rPr>
              <a:t>:</a:t>
            </a:r>
            <a:endParaRPr lang="en-US" sz="3600" dirty="0">
              <a:latin typeface="Bradley Hand ITC" panose="03070402050302030203" pitchFamily="66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Bradley Hand ITC" panose="03070402050302030203" pitchFamily="66" charset="0"/>
              </a:rPr>
              <a:t>When analyzing an author’s style, it is important to consider certain components that set them apart from other authors.  Things like…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>
                <a:latin typeface="Bradley Hand ITC" panose="03070402050302030203" pitchFamily="66" charset="0"/>
              </a:rPr>
              <a:t>Sentence length, structure, variation, and position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>
                <a:latin typeface="Bradley Hand ITC" panose="03070402050302030203" pitchFamily="66" charset="0"/>
              </a:rPr>
              <a:t>Use of sensory details, figurative language, and other literary devices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>
                <a:latin typeface="Bradley Hand ITC" panose="03070402050302030203" pitchFamily="66" charset="0"/>
              </a:rPr>
              <a:t>Use of sound devices–alliteration, onomatopoeia, rhythm, repetition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>
                <a:latin typeface="Bradley Hand ITC" panose="03070402050302030203" pitchFamily="66" charset="0"/>
              </a:rPr>
              <a:t>Use of dialogue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>
                <a:latin typeface="Bradley Hand ITC" panose="03070402050302030203" pitchFamily="66" charset="0"/>
              </a:rPr>
              <a:t>Word choice (diction)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>
                <a:latin typeface="Bradley Hand ITC" panose="03070402050302030203" pitchFamily="66" charset="0"/>
              </a:rPr>
              <a:t>Tone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>
                <a:latin typeface="Bradley Hand ITC" panose="03070402050302030203" pitchFamily="66" charset="0"/>
              </a:rPr>
              <a:t>Use of local color/culture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>
                <a:latin typeface="Bradley Hand ITC" panose="03070402050302030203" pitchFamily="66" charset="0"/>
              </a:rPr>
              <a:t>Use of irony </a:t>
            </a:r>
            <a:endParaRPr lang="en-US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176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Bradley Hand ITC" panose="03070402050302030203" pitchFamily="66" charset="0"/>
              </a:rPr>
              <a:t>Applied Practice: Analyzing </a:t>
            </a:r>
            <a:r>
              <a:rPr lang="en-US" b="1" u="sng" dirty="0" err="1">
                <a:latin typeface="Bradley Hand ITC" panose="03070402050302030203" pitchFamily="66" charset="0"/>
              </a:rPr>
              <a:t>Analyzing</a:t>
            </a:r>
            <a:r>
              <a:rPr lang="en-US" b="1" u="sng" dirty="0">
                <a:latin typeface="Bradley Hand ITC" panose="03070402050302030203" pitchFamily="66" charset="0"/>
              </a:rPr>
              <a:t> Steinbeck</a:t>
            </a:r>
            <a:endParaRPr lang="en-US" dirty="0">
              <a:latin typeface="Bradley Hand ITC" panose="03070402050302030203" pitchFamily="66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98612" y="1676400"/>
            <a:ext cx="9144000" cy="4267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Bradley Hand ITC" panose="03070402050302030203" pitchFamily="66" charset="0"/>
              </a:rPr>
              <a:t>Analyze Steinbeck’s style by answering the following questions about the passage provided for you.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Bradley Hand ITC" panose="03070402050302030203" pitchFamily="66" charset="0"/>
              </a:rPr>
              <a:t>How </a:t>
            </a:r>
            <a:r>
              <a:rPr lang="en-US" sz="2000" dirty="0">
                <a:latin typeface="Bradley Hand ITC" panose="03070402050302030203" pitchFamily="66" charset="0"/>
              </a:rPr>
              <a:t>many sentences does he have in a paragraph? How many words in a sentence?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Bradley Hand ITC" panose="03070402050302030203" pitchFamily="66" charset="0"/>
              </a:rPr>
              <a:t>What types of vocabulary words does he use (Simple/ Multisyllabic)? List 10 words.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Bradley Hand ITC" panose="03070402050302030203" pitchFamily="66" charset="0"/>
              </a:rPr>
              <a:t>What descriptive language (imagery/figurative language) or literary devices are used?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Bradley Hand ITC" panose="03070402050302030203" pitchFamily="66" charset="0"/>
              </a:rPr>
              <a:t>Are there any sound devices used in the passage?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Bradley Hand ITC" panose="03070402050302030203" pitchFamily="66" charset="0"/>
              </a:rPr>
              <a:t>Is there any phrasing/slang/colloquialism in the passage that is reflective of the farming or bindle stiff culture?  How does it reflect the local color?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Bradley Hand ITC" panose="03070402050302030203" pitchFamily="66" charset="0"/>
              </a:rPr>
              <a:t>What is the tone of the </a:t>
            </a:r>
            <a:r>
              <a:rPr lang="en-US" sz="2000" dirty="0" smtClean="0">
                <a:latin typeface="Bradley Hand ITC" panose="03070402050302030203" pitchFamily="66" charset="0"/>
              </a:rPr>
              <a:t>excerpt </a:t>
            </a:r>
            <a:r>
              <a:rPr lang="en-US" sz="2000" dirty="0">
                <a:latin typeface="Bradley Hand ITC" panose="03070402050302030203" pitchFamily="66" charset="0"/>
              </a:rPr>
              <a:t>(somber, happy, sad, angry)? How do you know? Explain.</a:t>
            </a:r>
          </a:p>
        </p:txBody>
      </p:sp>
    </p:spTree>
    <p:extLst>
      <p:ext uri="{BB962C8B-B14F-4D97-AF65-F5344CB8AC3E}">
        <p14:creationId xmlns:p14="http://schemas.microsoft.com/office/powerpoint/2010/main" val="350374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tf02804846_win32</Template>
  <TotalTime>45</TotalTime>
  <Words>277</Words>
  <Application>Microsoft Office PowerPoint</Application>
  <PresentationFormat>Custom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Bradley Hand ITC</vt:lpstr>
      <vt:lpstr>Consolas</vt:lpstr>
      <vt:lpstr>Corbel</vt:lpstr>
      <vt:lpstr>Courier New</vt:lpstr>
      <vt:lpstr>Chalkboard 16x9</vt:lpstr>
      <vt:lpstr>Analyzing Author’s Style</vt:lpstr>
      <vt:lpstr>Concepts to Consider with Writing Style</vt:lpstr>
      <vt:lpstr>Key Aspects in Analyzing Author’s Style:</vt:lpstr>
      <vt:lpstr>Applied Practice: Analyzing Analyzing Steinbeck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Author’s Style</dc:title>
  <dc:creator>Windows User</dc:creator>
  <cp:lastModifiedBy>Windows User</cp:lastModifiedBy>
  <cp:revision>3</cp:revision>
  <dcterms:created xsi:type="dcterms:W3CDTF">2021-04-12T17:34:19Z</dcterms:created>
  <dcterms:modified xsi:type="dcterms:W3CDTF">2021-04-12T18:19:53Z</dcterms:modified>
</cp:coreProperties>
</file>